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63" r:id="rId9"/>
    <p:sldId id="261" r:id="rId10"/>
    <p:sldId id="264" r:id="rId11"/>
    <p:sldId id="265" r:id="rId12"/>
    <p:sldId id="273" r:id="rId13"/>
    <p:sldId id="266" r:id="rId14"/>
    <p:sldId id="274" r:id="rId15"/>
    <p:sldId id="267" r:id="rId16"/>
    <p:sldId id="268" r:id="rId17"/>
    <p:sldId id="269" r:id="rId18"/>
    <p:sldId id="275" r:id="rId19"/>
    <p:sldId id="270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9" d="100"/>
          <a:sy n="89" d="100"/>
        </p:scale>
        <p:origin x="859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150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3-11-01T04:56:55.5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029">
    <iact:property name="dataType"/>
    <iact:actionData xml:id="d0">
      <inkml:trace xmlns:inkml="http://www.w3.org/2003/InkML" xml:id="stk0" contextRef="#ctx0" brushRef="#br0">11326 10960 0,'-40'0'92,"40"324"-67,0 202-22,40-365-3,1-39 30,120 201-28,203 122 46,-121-283-45,-121-122 27,80 1-29,-40 40 32,-81-81-31,-1 0 13,163 0 20,202-202-33,-202 40 28,-81 40-28,121-80 29,40-81-30,-120-162 32,-1-81-30,-202-283 28,0 324-28,-40 242-3,-1 1 30,-161-163-27,0 244-3,-41-1 30,-1578-364-28,729 364 30,566 162-30,324 41 29,202 120-29,0 203 31,0-202-30,0 40-3,0-40 31,-445 1092-30,445-324 30,41-202-29,323-445 30,-162-202-31,0-81 47,243 0-46,445-161 30,0-163-30,-40-81 28,-284 41-28,-445 243 14,1 0-14,-1-1-1,0 1 30,203-526-30,-41 81 32,-162 40-32,-121 122 29,0-41-29,-80 40 32,-42 162-32,82 122 31,-1 81-30,-80 40 31,-41 0-31,0 404 28,81 324-28,81-162 30,81-282-30,162 39 29,-41-40-28,122 81 28,-81-162-29,-1 41 29,-39-122-30,-82-121 48,0 0-47,41-283 46,-162-81-46,0-40 30,-40 121-31,-82 121 32,1-40-32,81 121 1,-1 40 27,1-39-26,-41-1-2,-41 40 30,-39 1-30,39 40 30,-121 121-29,-121 364 31,162 41-32,202 283 31,81 121-31,324-242 31,-284-364-31,-121-244 1,0 82 29,0 121-29,0-121 29,0-121-30,0-1 48,40-40 1,1-40-49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150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3-11-01T04:56:55.5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71164">
    <iact:property name="dataType"/>
    <iact:actionData xml:id="d0">
      <inkml:trace xmlns:inkml="http://www.w3.org/2003/InkML" xml:id="stk0" contextRef="#ctx0" brushRef="#br0">5848 13840 0,'53'0'144,"-27"0"-143,212 53 40,-53 26-40,80 27 31,-133-53-31,-79-53 32,-26 0-31,-1 0 62,80 79-62,-27-52 30,54 79-31,-107-106 32,27 0-31,26 26 29,27-26-28,-26 0-2,-27 0 29,132 0-27,-132 0-3,317 53 47,-132-53-45,-105 0 30,-107 0-31,80-26 30,-80 26 3,1 0 17,-1 0 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9.2150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3-11-01T04:56:55.5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0773">
    <iact:property name="dataType"/>
    <iact:actionData xml:id="d0">
      <inkml:trace xmlns:inkml="http://www.w3.org/2003/InkML" xml:id="stk0" contextRef="#ctx0" brushRef="#br0">12701 10188 0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4E032B-603C-5219-B2C0-9C5FF0845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8179B2-D19D-3867-6A2A-C1BFFE1AA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9AEF2B-5667-1699-03A3-C3E875CE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44300-51A4-967C-E13B-F6936702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C7C17D-F1B8-FC32-F9E2-FAB6D357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55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DC5956-308C-5362-41C2-17B2D1548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D29D89F-68B1-1745-5DAB-12C79AB89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9127ED-8F7E-56FB-C61D-442AA974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02C6AC-68AB-E888-A50A-73673041F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6DBB8B-32BE-90A1-8E0D-6555FF9B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3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F3BB7A-0194-597B-DD1D-8912C613C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8AF4D5-57E0-5DE6-88F9-FD52A37E0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308962-F241-5C26-0837-845BAAA0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88A996-EF69-7092-FA02-3B8EB28F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CE04E1-F409-03CD-6A6C-4B9775FE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76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CBC9BB-B055-0699-1518-6C7480CC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9BE763-E9BD-2375-3BD2-3F6891F0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91BFDD-8C0E-A6F7-75A1-789A961D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5EC450-D497-5315-BA4B-0E8D6C3C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48E478-8171-933B-5736-B3D484CF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137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CEB945-0228-3D5E-50BF-D791A7CF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67FE1B-81F4-BF62-918B-9845383EC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6D24D0-866E-3146-43AC-A441D190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85DC41C-764C-A7F3-B032-4394A0FE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B12C32-95EF-F283-DCE5-73471A27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60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B1977-B302-20AB-8B70-1E9E2BEE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C6ACE5-47D1-0C02-3573-628112DFE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98DB250-348C-4049-8E29-196E84355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1097D9-B4DA-0418-C42A-9BF4F44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B138D7-A8F0-C48A-42BA-3CF607D0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EE6441-C5D0-2F7F-84AC-BFEA6F51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78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790D86-DF8C-4859-ED62-D6DC54CB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5A88C0-A571-394A-A347-18B557224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154EDB2-C528-3621-C6F3-8172B293F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5945151-5B38-4F7B-126B-9207C35F8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526CF77-73DA-5218-189F-EB64CDA21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639444C-ADE6-4A5A-96CE-637972FA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777620C-4286-F930-D732-98C3B1C2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719F2D6-C9CE-CAB0-536C-4EAE2A65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39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F41793-FD16-57ED-8CF7-E7AC8E59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2C26FB-55FF-1FFB-3709-B7091A10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3AE5F13-25B7-0E92-D792-F5BA4AF0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6A57F2-93DA-A0DD-9472-C7B3CDFA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9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E341E8C-66FE-86FB-08E2-9DAFDDA1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A9E20C6-945A-FA40-EF49-6EEC7861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EAEE7E3-B81A-10F2-C558-C053E880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19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3D7E11-458C-6860-9E4D-955CCB7A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15A8EB-B8EF-A9C9-6642-3E86A5423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8C752C7-96EC-5707-0B90-FA3C44BA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35D54C-8A96-41C5-513C-9F8F957E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394747-EADB-114A-ABF0-74149705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D1E5B7-B53D-4986-760D-91D9B550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75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C141BA-F436-AE99-988D-7027FED5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32E5CB1-F96B-056D-57A2-6B00601E5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260DE41-C441-2636-7229-C1A103D5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DD7E48-C92F-B0D7-F01A-01D8F01B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74A8A0-D8DD-D51B-85D3-863F905D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24D2B6-8ABA-C13B-36AE-A91B9652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88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115FC64-5F0E-4165-43E5-338A4AC5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B06F0C-E6E1-C22D-15B3-7EC36EA8A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500E9C-574C-6178-C126-53C0BCB69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52E59-2FBA-4082-95DE-2729A77B2ABB}" type="datetimeFigureOut">
              <a:rPr kumimoji="1" lang="ja-JP" altLang="en-US" smtClean="0"/>
              <a:t>2024/2/8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8C9962-BC5B-BAA8-FCBB-B1DA18400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9BA189-09F1-D0B1-3C09-B1314D047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EDE6F-9D5A-4146-904D-12C612944F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8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hyperlink" Target="https://www.example.ac.jp/api/status?la=j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nada-sc.jp/" TargetMode="Externa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hyperlink" Target="https://nada.sc.jp/" TargetMode="External"/><Relationship Id="rId5" Type="http://schemas.openxmlformats.org/officeDocument/2006/relationships/hyperlink" Target="https://sports.nada.sc.jp/" TargetMode="External"/><Relationship Id="rId4" Type="http://schemas.openxmlformats.org/officeDocument/2006/relationships/hyperlink" Target="https://fest.nada.sc.jp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2.xml"/><Relationship Id="rId5" Type="http://schemas.openxmlformats.org/officeDocument/2006/relationships/hyperlink" Target="https://developers.google.com/search/docs/crawling-indexing/url-structure?hl=en" TargetMode="External"/><Relationship Id="rId4" Type="http://schemas.openxmlformats.org/officeDocument/2006/relationships/hyperlink" Target="https://www.example.ac.jp/api/status?la=j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9.png"/><Relationship Id="rId5" Type="http://schemas.microsoft.com/office/2011/relationships/inkAction" Target="../ink/inkAction3.xml"/><Relationship Id="rId4" Type="http://schemas.openxmlformats.org/officeDocument/2006/relationships/hyperlink" Target="https://github.com/forestfamily4/js-lecture/blob/main/4.JavaScript%E3%81%AE%E5%9F%BA%E7%A4%8E3/%E5%95%8F%E9%A1%8C/A.md#%E5%95%8F%E9%A1%8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hyperlink" Target="https://example.com/?la=jp&amp;path=test/p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FB858-0E4B-1CF2-83CB-334802650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情報リテラシー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1A4A8D0-6351-B3B4-E6D2-A3410841F7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8B81C33F-1694-5E7A-870D-CC0B10514A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25920" y="2620800"/>
              <a:ext cx="2446920" cy="219888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8B81C33F-1694-5E7A-870D-CC0B10514A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560" y="2611440"/>
                <a:ext cx="2465640" cy="2217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オーディオ 6">
            <a:hlinkClick r:id="" action="ppaction://media"/>
            <a:extLst>
              <a:ext uri="{FF2B5EF4-FFF2-40B4-BE49-F238E27FC236}">
                <a16:creationId xmlns:a16="http://schemas.microsoft.com/office/drawing/2014/main" id="{8C97D026-3123-7DB4-6E29-29395EF03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83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76"/>
    </mc:Choice>
    <mc:Fallback xmlns="">
      <p:transition spd="slow" advTm="2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395F50-1A19-7DA5-E989-945148F6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IP</a:t>
            </a:r>
            <a:r>
              <a:rPr kumimoji="1" lang="ja-JP" altLang="en-US" dirty="0"/>
              <a:t>アドレス</a:t>
            </a:r>
          </a:p>
        </p:txBody>
      </p:sp>
      <p:pic>
        <p:nvPicPr>
          <p:cNvPr id="7170" name="Picture 2" descr="ASCII.jp：IPv6で使うアドレスは、IPv4とどこが同じでどこが違うのか (2/3)">
            <a:extLst>
              <a:ext uri="{FF2B5EF4-FFF2-40B4-BE49-F238E27FC236}">
                <a16:creationId xmlns:a16="http://schemas.microsoft.com/office/drawing/2014/main" id="{1B8C667A-5DE9-181B-B1C3-8ABC3B568A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04" y="3429000"/>
            <a:ext cx="7619047" cy="284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9A5A30E-8313-5507-D69F-4244DD80F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205" y="365125"/>
            <a:ext cx="7118595" cy="2753909"/>
          </a:xfrm>
          <a:prstGeom prst="rect">
            <a:avLst/>
          </a:prstGeo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A4D85A8D-00F1-FDA2-C2C7-5B42CD2FC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249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38"/>
    </mc:Choice>
    <mc:Fallback xmlns="">
      <p:transition spd="slow" advTm="113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F87CE4-140D-5905-3731-19A0BA20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3CA903-D7BE-793E-EDD5-4BB3AA42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0" i="0" dirty="0">
                <a:effectLst/>
                <a:latin typeface="YakuHanJPs"/>
              </a:rPr>
              <a:t>127.0.0.1</a:t>
            </a:r>
          </a:p>
          <a:p>
            <a:r>
              <a:rPr kumimoji="1" lang="en-US" altLang="ja-JP" dirty="0"/>
              <a:t>localhost</a:t>
            </a:r>
          </a:p>
          <a:p>
            <a:r>
              <a:rPr kumimoji="1" lang="en-US" altLang="ja-JP" dirty="0"/>
              <a:t>192.168.??</a:t>
            </a:r>
          </a:p>
          <a:p>
            <a:r>
              <a:rPr lang="ja-JP" altLang="en-US" dirty="0"/>
              <a:t>プライベート</a:t>
            </a:r>
            <a:r>
              <a:rPr lang="en-US" altLang="ja-JP" dirty="0"/>
              <a:t>IP</a:t>
            </a:r>
            <a:r>
              <a:rPr lang="ja-JP" altLang="en-US" dirty="0"/>
              <a:t>アドレス</a:t>
            </a:r>
            <a:endParaRPr kumimoji="1" lang="en-US" altLang="ja-JP" dirty="0"/>
          </a:p>
          <a:p>
            <a:r>
              <a:rPr lang="ja-JP" altLang="en-US" dirty="0"/>
              <a:t>グローバル</a:t>
            </a:r>
            <a:r>
              <a:rPr lang="en-US" altLang="ja-JP" dirty="0"/>
              <a:t>IP</a:t>
            </a:r>
            <a:r>
              <a:rPr lang="ja-JP" altLang="en-US" dirty="0"/>
              <a:t>アドレス</a:t>
            </a:r>
            <a:endParaRPr lang="en-US" altLang="ja-JP" dirty="0"/>
          </a:p>
          <a:p>
            <a:r>
              <a:rPr kumimoji="1" lang="en-US" altLang="ja-JP" dirty="0"/>
              <a:t>ICANN</a:t>
            </a:r>
            <a:r>
              <a:rPr kumimoji="1" lang="ja-JP" altLang="en-US" dirty="0"/>
              <a:t>（アイキャン）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21168412-0165-9E5E-4487-4A92AB677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70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283"/>
    </mc:Choice>
    <mc:Fallback xmlns="">
      <p:transition spd="slow" advTm="32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0C31E-FCA8-9040-9F26-ADFEE63F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ルーティング </a:t>
            </a:r>
            <a:r>
              <a:rPr kumimoji="1" lang="en-US" altLang="ja-JP" dirty="0"/>
              <a:t>route / routing</a:t>
            </a:r>
            <a:endParaRPr kumimoji="1" lang="ja-JP" altLang="en-US" dirty="0"/>
          </a:p>
        </p:txBody>
      </p:sp>
      <p:pic>
        <p:nvPicPr>
          <p:cNvPr id="8194" name="Picture 2" descr="ルーティングとは">
            <a:extLst>
              <a:ext uri="{FF2B5EF4-FFF2-40B4-BE49-F238E27FC236}">
                <a16:creationId xmlns:a16="http://schemas.microsoft.com/office/drawing/2014/main" id="{80B900D4-2006-B34B-6D48-CC79EF08C2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67"/>
            <a:ext cx="9301571" cy="45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B46249B7-AB24-28FA-52CC-BF92668D5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382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8"/>
    </mc:Choice>
    <mc:Fallback xmlns="">
      <p:transition spd="slow" advTm="63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39B28-892C-831F-D60E-40D0FDD5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TCP</a:t>
            </a:r>
            <a:r>
              <a:rPr kumimoji="1" lang="ja-JP" altLang="en-US" dirty="0"/>
              <a:t>と</a:t>
            </a:r>
            <a:r>
              <a:rPr kumimoji="1" lang="en-US" altLang="ja-JP" dirty="0"/>
              <a:t>UDP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EC29B5-4A55-79A6-DE2B-0A4112809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Transmission Control Protocol</a:t>
            </a:r>
          </a:p>
          <a:p>
            <a:r>
              <a:rPr lang="en-US" altLang="ja-JP" dirty="0"/>
              <a:t>User Datagram Protocol</a:t>
            </a:r>
          </a:p>
          <a:p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1BA58ACD-2FE1-9EF0-B6A6-D389F3AB6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89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16"/>
    </mc:Choice>
    <mc:Fallback xmlns="">
      <p:transition spd="slow" advTm="10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3CBD4-C4A1-5C56-D3D5-497D93E70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49EB1FE-8EC8-E171-05EB-006429069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231" y="809469"/>
            <a:ext cx="13060720" cy="5482540"/>
          </a:xfr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843BF362-51E6-22EF-B09D-2037E445C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23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3"/>
    </mc:Choice>
    <mc:Fallback xmlns="">
      <p:transition spd="slow" advTm="40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AE57D-066A-3745-1DBE-04913E8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218" name="Picture 2" descr="用語集「ポート(PORT)とは？」">
            <a:extLst>
              <a:ext uri="{FF2B5EF4-FFF2-40B4-BE49-F238E27FC236}">
                <a16:creationId xmlns:a16="http://schemas.microsoft.com/office/drawing/2014/main" id="{2EAAE2A3-94FE-F0A2-2587-C0EEEC9B3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3515"/>
            <a:ext cx="8026294" cy="357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69F3984D-6FA0-6C5C-BAA8-E48E06D0C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77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93"/>
    </mc:Choice>
    <mc:Fallback xmlns="">
      <p:transition spd="slow" advTm="10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CD0492-532A-FCC8-E1E7-77432EEF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242" name="Picture 2" descr="セキュリティの基本 ポートとポートスキャンとは？">
            <a:extLst>
              <a:ext uri="{FF2B5EF4-FFF2-40B4-BE49-F238E27FC236}">
                <a16:creationId xmlns:a16="http://schemas.microsoft.com/office/drawing/2014/main" id="{8937F763-DEDF-84D2-FE3F-385F3DC3C5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6" y="365125"/>
            <a:ext cx="10796374" cy="47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66693B-EE50-FF49-39AC-89EC14F6F9BF}"/>
              </a:ext>
            </a:extLst>
          </p:cNvPr>
          <p:cNvSpPr txBox="1"/>
          <p:nvPr/>
        </p:nvSpPr>
        <p:spPr>
          <a:xfrm>
            <a:off x="1726367" y="5546361"/>
            <a:ext cx="87392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/>
              <a:t>エフェメラルポート</a:t>
            </a:r>
            <a:endParaRPr kumimoji="1" lang="ja-JP" altLang="en-US" sz="6000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C9141DAD-29D9-A60C-59FC-B6EE1BA32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236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39"/>
    </mc:Choice>
    <mc:Fallback xmlns="">
      <p:transition spd="slow" advTm="216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DD470F-C590-6A86-2DDF-81D078BD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BCE72-C094-7460-1002-639B56E5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ポート開放</a:t>
            </a:r>
            <a:endParaRPr kumimoji="1" lang="en-US" altLang="ja-JP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7A42C177-8798-4E45-700E-06A3D55874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126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"/>
    </mc:Choice>
    <mc:Fallback xmlns="">
      <p:transition spd="slow" advTm="2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AC1B1C-6AF9-6B8F-F8C5-0E513A71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OSI</a:t>
            </a:r>
            <a:r>
              <a:rPr kumimoji="1" lang="ja-JP" altLang="en-US" dirty="0"/>
              <a:t>参照モデル プロトコル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A8A028E-E66D-F136-D494-DCC61F661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199" y="1690688"/>
            <a:ext cx="11195601" cy="4531309"/>
          </a:xfr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4D1BA044-8307-F4AF-2D28-D0C386B707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384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35"/>
    </mc:Choice>
    <mc:Fallback xmlns="">
      <p:transition spd="slow" advTm="37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3F7F3D-69A2-15AF-98A1-60DED890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68606"/>
          </a:xfrm>
        </p:spPr>
        <p:txBody>
          <a:bodyPr/>
          <a:lstStyle/>
          <a:p>
            <a:r>
              <a:rPr kumimoji="1" lang="en-US" altLang="ja-JP" dirty="0"/>
              <a:t>URI Uniform Resource Identifier </a:t>
            </a:r>
            <a:br>
              <a:rPr kumimoji="1" lang="en-US" altLang="ja-JP" dirty="0"/>
            </a:br>
            <a:r>
              <a:rPr kumimoji="1" lang="en-US" altLang="ja-JP" dirty="0"/>
              <a:t>URL Uniform Resource Locator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26F0BC-7291-549B-3A62-0686B5AE7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959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hlinkClick r:id="rId4"/>
              </a:rPr>
              <a:t>https://www.example.ac.jp/docs/api#title?la=ja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スキーム</a:t>
            </a:r>
            <a:r>
              <a:rPr lang="en-US" altLang="ja-JP" dirty="0"/>
              <a:t>(</a:t>
            </a:r>
            <a:r>
              <a:rPr lang="ja-JP" altLang="en-US" dirty="0"/>
              <a:t>プロトコルもしくはアプリケーション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ドメイン</a:t>
            </a:r>
            <a:endParaRPr lang="en-US" altLang="ja-JP" dirty="0"/>
          </a:p>
          <a:p>
            <a:r>
              <a:rPr lang="ja-JP" altLang="en-US" dirty="0"/>
              <a:t>パス</a:t>
            </a:r>
            <a:endParaRPr lang="en-US" altLang="ja-JP" dirty="0"/>
          </a:p>
          <a:p>
            <a:r>
              <a:rPr kumimoji="1" lang="ja-JP" altLang="en-US" dirty="0"/>
              <a:t>クエリ</a:t>
            </a:r>
            <a:endParaRPr kumimoji="1" lang="en-US" altLang="ja-JP" dirty="0"/>
          </a:p>
          <a:p>
            <a:r>
              <a:rPr lang="ja-JP" altLang="en-US" dirty="0"/>
              <a:t>フラグメント</a:t>
            </a:r>
            <a:endParaRPr kumimoji="1" lang="en-US" altLang="ja-JP" dirty="0"/>
          </a:p>
          <a:p>
            <a:r>
              <a:rPr lang="ja-JP" altLang="en-US" dirty="0"/>
              <a:t>ポートを指定してアクセスする</a:t>
            </a:r>
            <a:endParaRPr kumimoji="1" lang="ja-JP" altLang="en-US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BA33E9B6-7739-BC53-DA55-AA67286FE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307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532"/>
    </mc:Choice>
    <mc:Fallback xmlns="">
      <p:transition spd="slow" advTm="165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17D6D-0770-021A-4FF8-B9E2D556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インターネットとは？</a:t>
            </a:r>
          </a:p>
        </p:txBody>
      </p:sp>
      <p:pic>
        <p:nvPicPr>
          <p:cNvPr id="1026" name="Picture 2" descr="2 台のコンピューターを連動させる">
            <a:extLst>
              <a:ext uri="{FF2B5EF4-FFF2-40B4-BE49-F238E27FC236}">
                <a16:creationId xmlns:a16="http://schemas.microsoft.com/office/drawing/2014/main" id="{FDF0505C-8FA2-8B7B-D25E-826635C884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5" y="2879915"/>
            <a:ext cx="11845089" cy="30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8F7D2A6E-392B-5B72-A1CB-15BE07ED6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080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42"/>
    </mc:Choice>
    <mc:Fallback xmlns="">
      <p:transition spd="slow" advTm="49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8230C8-F71E-9BE8-C51B-513CBF30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スキーム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8BB0A7-26E7-9948-096C-BAA5B5950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kumimoji="1" lang="en-US" altLang="ja-JP" dirty="0"/>
              <a:t>http </a:t>
            </a:r>
          </a:p>
          <a:p>
            <a:r>
              <a:rPr lang="en-US" altLang="ja-JP" dirty="0"/>
              <a:t>https </a:t>
            </a:r>
          </a:p>
          <a:p>
            <a:r>
              <a:rPr lang="en-US" altLang="ja-JP" dirty="0"/>
              <a:t>ftp</a:t>
            </a:r>
          </a:p>
          <a:p>
            <a:endParaRPr lang="en-US" altLang="ja-JP" dirty="0"/>
          </a:p>
          <a:p>
            <a:r>
              <a:rPr lang="ja-JP" altLang="en-US" dirty="0"/>
              <a:t>アプリケーション</a:t>
            </a:r>
            <a:endParaRPr lang="en-US" altLang="ja-JP" dirty="0"/>
          </a:p>
          <a:p>
            <a:r>
              <a:rPr lang="en-US" altLang="ja-JP" dirty="0" err="1"/>
              <a:t>mailto</a:t>
            </a:r>
            <a:endParaRPr lang="en-US" altLang="ja-JP" dirty="0"/>
          </a:p>
          <a:p>
            <a:r>
              <a:rPr lang="en-US" altLang="ja-JP" dirty="0" err="1"/>
              <a:t>file,data</a:t>
            </a:r>
            <a:endParaRPr lang="en-US" altLang="ja-JP" dirty="0"/>
          </a:p>
          <a:p>
            <a:r>
              <a:rPr lang="ja-JP" altLang="en-US" dirty="0"/>
              <a:t>他自由に指定できる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915E1F-AEB2-0361-EAC3-848D1356B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654" y="1027906"/>
            <a:ext cx="6536346" cy="4894210"/>
          </a:xfrm>
          <a:prstGeom prst="rect">
            <a:avLst/>
          </a:prstGeom>
        </p:spPr>
      </p:pic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1A5DB488-2B37-D117-D1C6-92AF24959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87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895"/>
    </mc:Choice>
    <mc:Fallback xmlns="">
      <p:transition spd="slow" advTm="37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9C9D4C-9DDE-1689-F2D9-752840D0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ドメイン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F2A6B2-DF83-F4C1-A1DB-11162A524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>
                <a:hlinkClick r:id="rId4"/>
              </a:rPr>
              <a:t>https://fest.nada-sc.jp</a:t>
            </a:r>
            <a:endParaRPr kumimoji="1" lang="en-US" altLang="ja-JP" dirty="0"/>
          </a:p>
          <a:p>
            <a:r>
              <a:rPr lang="en-US" altLang="ja-JP" dirty="0">
                <a:hlinkClick r:id="rId5"/>
              </a:rPr>
              <a:t>https://sports.nada-sc.jp</a:t>
            </a:r>
            <a:endParaRPr lang="en-US" altLang="ja-JP" dirty="0"/>
          </a:p>
          <a:p>
            <a:r>
              <a:rPr kumimoji="1" lang="en-US" altLang="ja-JP" dirty="0">
                <a:hlinkClick r:id="rId6"/>
              </a:rPr>
              <a:t>https://nada-sc.jp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https://www.nada-sc.jp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WWW</a:t>
            </a:r>
          </a:p>
          <a:p>
            <a:r>
              <a:rPr kumimoji="1" lang="ja-JP" altLang="en-US" dirty="0"/>
              <a:t>サブドメイン</a:t>
            </a:r>
            <a:endParaRPr kumimoji="1" lang="en-US" altLang="ja-JP" dirty="0"/>
          </a:p>
          <a:p>
            <a:r>
              <a:rPr lang="ja-JP" altLang="en-US" dirty="0"/>
              <a:t>トップレベルドメイン</a:t>
            </a:r>
            <a:endParaRPr lang="en-US" altLang="ja-JP" dirty="0"/>
          </a:p>
          <a:p>
            <a:r>
              <a:rPr kumimoji="1" lang="ja-JP" altLang="en-US" dirty="0"/>
              <a:t>セカンドレベルドメイン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690FEE98-2F7A-12A5-E8EC-53EFBD82A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583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234"/>
    </mc:Choice>
    <mc:Fallback xmlns="">
      <p:transition spd="slow" advTm="244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E8084B-63B9-D127-9EFE-C7303192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nada-sc.jp</a:t>
            </a:r>
            <a:r>
              <a:rPr kumimoji="1" lang="ja-JP" altLang="en-US" dirty="0"/>
              <a:t>での例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136CE20-3789-736C-E1C4-835E0AA5F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25981" y="2027336"/>
            <a:ext cx="13883574" cy="4285657"/>
          </a:xfr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30897962-5859-90FB-1125-45C21D7BA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8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33"/>
    </mc:Choice>
    <mc:Fallback xmlns="">
      <p:transition spd="slow" advTm="113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614B0-EC2A-995C-4BEF-BF5BF70B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5802DC-1A38-CAAB-7C0E-6428FD28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4"/>
              </a:rPr>
              <a:t>https://www.example.ac.jp/api/status?la=ja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https://developers.google.com/search/docs/crawling-indexing/url-structure?hl=en</a:t>
            </a:r>
            <a:endParaRPr kumimoji="1" lang="en-US" altLang="ja-JP" dirty="0"/>
          </a:p>
          <a:p>
            <a:endParaRPr kumimoji="1" lang="ja-JP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5A316E17-93EA-FF70-6B40-945B452C99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5280" y="4982400"/>
              <a:ext cx="1047960" cy="20988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5A316E17-93EA-FF70-6B40-945B452C99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5920" y="4973040"/>
                <a:ext cx="1066680" cy="228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36467D9D-988C-94C6-B76C-867037A46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186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727"/>
    </mc:Choice>
    <mc:Fallback xmlns="">
      <p:transition spd="slow" advTm="27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08E7A7-9B43-0E50-63CC-0C38B9E9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フラグメント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C07DE2-7BCC-A348-CA17-860A0D6F4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・見出し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hlinkClick r:id="rId4"/>
              </a:rPr>
              <a:t>https://github.com/forestfamily4/js-lecture/blob/main/4.JavaScript%E3%81%AE%E5%9F%BA%E7%A4%8E3/%E5%95%8F%E9%A1%8C/A.md#%E5%95%8F%E9%A1%8C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8F71F6EF-5A5B-841C-D5C5-B355F0A3CD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2360" y="3667680"/>
              <a:ext cx="360" cy="36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8F71F6EF-5A5B-841C-D5C5-B355F0A3CD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3000" y="365832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E0949BC1-83C8-B0FF-8F4C-C2969A2E0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04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62"/>
    </mc:Choice>
    <mc:Fallback xmlns="">
      <p:transition spd="slow" advTm="103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75983A-5C4F-A894-ABDD-8737D6D4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ポートを指定してアクセスする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31D265-54BB-0096-FACF-92658FE2B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localhost:3000</a:t>
            </a:r>
            <a:r>
              <a:rPr kumimoji="1" lang="ja-JP" altLang="en-US" dirty="0"/>
              <a:t>のように入力する。</a:t>
            </a:r>
            <a:endParaRPr kumimoji="1" lang="en-US" altLang="ja-JP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8549F179-B798-E837-07EE-C57E0BF37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186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50"/>
    </mc:Choice>
    <mc:Fallback xmlns="">
      <p:transition spd="slow" advTm="112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BBAC05-2136-EED8-B756-F0FAE917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base64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ACBEB0-E58A-2519-6043-225EABC1E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日本語のパスを持つ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はブラウザーの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欄では日本語の状態で表示されるが、実際には</a:t>
            </a:r>
            <a:r>
              <a:rPr kumimoji="1" lang="en-US" altLang="ja-JP" dirty="0"/>
              <a:t>base64</a:t>
            </a:r>
            <a:r>
              <a:rPr kumimoji="1" lang="ja-JP" altLang="en-US" dirty="0"/>
              <a:t>エンコードされている。</a:t>
            </a:r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F5EFC9E6-A1B2-6B59-83CA-27D31A8B2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74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01"/>
    </mc:Choice>
    <mc:Fallback xmlns="">
      <p:transition spd="slow" advTm="34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53ADDD-77CD-F14C-00AA-7BC35D59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クエリ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1397C8-25A2-1383-62A4-23F48DEEF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  <a:hlinkClick r:id="rId4"/>
              </a:rPr>
              <a:t>https://example.com?la=jp&amp;path=test/ping</a:t>
            </a:r>
            <a:endParaRPr lang="en-US" altLang="ja-JP" b="0" i="0" dirty="0">
              <a:solidFill>
                <a:srgbClr val="202020"/>
              </a:solidFill>
              <a:effectLst/>
              <a:latin typeface="Open Sans" panose="020F0502020204030204" pitchFamily="34" charset="0"/>
            </a:endParaRPr>
          </a:p>
          <a:p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?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名前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1=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値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1&amp;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名前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2=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値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2&amp;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名前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3=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値</a:t>
            </a:r>
            <a:r>
              <a:rPr lang="en-US" altLang="ja-JP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3</a:t>
            </a:r>
            <a:r>
              <a:rPr lang="ja-JP" altLang="en-US" b="0" i="0" dirty="0">
                <a:solidFill>
                  <a:srgbClr val="202020"/>
                </a:solidFill>
                <a:effectLst/>
                <a:latin typeface="Open Sans" panose="020F0502020204030204" pitchFamily="34" charset="0"/>
              </a:rPr>
              <a:t>のようにつなげる</a:t>
            </a:r>
            <a:endParaRPr lang="en-US" altLang="ja-JP" b="0" i="0" dirty="0">
              <a:solidFill>
                <a:srgbClr val="202020"/>
              </a:solidFill>
              <a:effectLst/>
              <a:latin typeface="Open Sans" panose="020F0502020204030204" pitchFamily="34" charset="0"/>
            </a:endParaRPr>
          </a:p>
          <a:p>
            <a:endParaRPr kumimoji="1" lang="en-US" altLang="ja-JP" dirty="0"/>
          </a:p>
          <a:p>
            <a:r>
              <a:rPr lang="en-US" altLang="ja-JP" dirty="0"/>
              <a:t>HTTP</a:t>
            </a:r>
            <a:r>
              <a:rPr lang="ja-JP" altLang="en-US" dirty="0"/>
              <a:t>の</a:t>
            </a:r>
            <a:r>
              <a:rPr lang="en-US" altLang="ja-JP" dirty="0"/>
              <a:t>GET</a:t>
            </a:r>
            <a:r>
              <a:rPr lang="ja-JP" altLang="en-US" dirty="0"/>
              <a:t>メソッドで</a:t>
            </a:r>
            <a:r>
              <a:rPr lang="en-US" altLang="ja-JP" dirty="0"/>
              <a:t>WEB</a:t>
            </a:r>
            <a:r>
              <a:rPr lang="ja-JP" altLang="en-US" dirty="0"/>
              <a:t>サーバーにデータを送信する方式。</a:t>
            </a:r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932E019D-55F7-9C4E-FCA2-9A05A7057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74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98"/>
    </mc:Choice>
    <mc:Fallback xmlns="">
      <p:transition spd="slow" advTm="67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222A4C-310D-9C2C-93D4-9D4535EA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10 台のコンピューターを一斉に">
            <a:extLst>
              <a:ext uri="{FF2B5EF4-FFF2-40B4-BE49-F238E27FC236}">
                <a16:creationId xmlns:a16="http://schemas.microsoft.com/office/drawing/2014/main" id="{8ED266EF-70C5-1E68-40C4-D1C65DA88F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001" y="523081"/>
            <a:ext cx="6053997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EAD09D5A-8762-AD11-6CC8-69F6DACD2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572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3"/>
    </mc:Choice>
    <mc:Fallback xmlns="">
      <p:transition spd="slow" advTm="22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5D4199-A77F-07A8-910A-B0EEF7BC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4" name="Picture 2" descr="Two routers linked together">
            <a:extLst>
              <a:ext uri="{FF2B5EF4-FFF2-40B4-BE49-F238E27FC236}">
                <a16:creationId xmlns:a16="http://schemas.microsoft.com/office/drawing/2014/main" id="{BFBDF010-0500-8A5D-BA7D-BC02952CA8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20" y="604440"/>
            <a:ext cx="9796160" cy="56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7FCE000E-106A-05C0-DDFE-184CA97D1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023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16"/>
    </mc:Choice>
    <mc:Fallback xmlns="">
      <p:transition spd="slow" advTm="61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9AA82-0F16-0284-9AE5-FFA8450E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098" name="Picture 2" descr="Full Internet stack">
            <a:extLst>
              <a:ext uri="{FF2B5EF4-FFF2-40B4-BE49-F238E27FC236}">
                <a16:creationId xmlns:a16="http://schemas.microsoft.com/office/drawing/2014/main" id="{3F461DBB-B7EF-CD19-11EF-52A420792A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82"/>
          <a:stretch/>
        </p:blipFill>
        <p:spPr bwMode="auto">
          <a:xfrm>
            <a:off x="1978429" y="643862"/>
            <a:ext cx="2942706" cy="566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ull Internet stack">
            <a:extLst>
              <a:ext uri="{FF2B5EF4-FFF2-40B4-BE49-F238E27FC236}">
                <a16:creationId xmlns:a16="http://schemas.microsoft.com/office/drawing/2014/main" id="{D1523F1A-9412-0319-2FAC-4BEDE1C3E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422111" y="790286"/>
            <a:ext cx="3085176" cy="58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DCA4B2BC-FFA6-7BA8-4DF6-BD419C57C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55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52"/>
    </mc:Choice>
    <mc:Fallback xmlns="">
      <p:transition spd="slow" advTm="96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67F8C-E353-28D7-59BF-1F128A2A7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2F7FDE-DCBE-50D4-DD06-0CD867636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データベースサーバー</a:t>
            </a:r>
            <a:endParaRPr kumimoji="1"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サーバー</a:t>
            </a:r>
            <a:endParaRPr lang="en-US" altLang="ja-JP" dirty="0"/>
          </a:p>
          <a:p>
            <a:r>
              <a:rPr kumimoji="1" lang="ja-JP" altLang="en-US" dirty="0"/>
              <a:t>ファイルサーバー</a:t>
            </a:r>
            <a:endParaRPr kumimoji="1" lang="en-US" altLang="ja-JP" dirty="0"/>
          </a:p>
          <a:p>
            <a:r>
              <a:rPr lang="ja-JP" altLang="en-US" dirty="0"/>
              <a:t>メールサーバー</a:t>
            </a:r>
            <a:endParaRPr kumimoji="1" lang="en-US" altLang="ja-JP" dirty="0"/>
          </a:p>
          <a:p>
            <a:r>
              <a:rPr lang="ja-JP" altLang="en-US" dirty="0"/>
              <a:t>クライアント（サーバー）</a:t>
            </a:r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0F0A4306-1407-344B-8C17-FAD2F8E44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42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44"/>
    </mc:Choice>
    <mc:Fallback xmlns="">
      <p:transition spd="slow" advTm="94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AC1B1C-6AF9-6B8F-F8C5-0E513A71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OSI</a:t>
            </a:r>
            <a:r>
              <a:rPr kumimoji="1" lang="ja-JP" altLang="en-US" dirty="0"/>
              <a:t>参照モデル  プロトコルとは？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A8A028E-E66D-F136-D494-DCC61F661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199" y="1690688"/>
            <a:ext cx="11195601" cy="4531309"/>
          </a:xfr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94918A4C-E39C-DAB0-ABEF-8C1FD9D69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531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304"/>
    </mc:Choice>
    <mc:Fallback xmlns="">
      <p:transition spd="slow" advTm="153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2CC55-8600-F4A5-8F06-B9EC9827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IP Internet Protocol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08D459-CCF8-716B-2064-067AF185A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85" y="1517818"/>
            <a:ext cx="11071429" cy="5100339"/>
          </a:xfrm>
        </p:spPr>
        <p:txBody>
          <a:bodyPr/>
          <a:lstStyle/>
          <a:p>
            <a:r>
              <a:rPr kumimoji="1" lang="en-US" altLang="ja-JP" dirty="0"/>
              <a:t>IP</a:t>
            </a:r>
            <a:r>
              <a:rPr kumimoji="1" lang="ja-JP" altLang="en-US" dirty="0"/>
              <a:t>パケット ・ペイロード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6146" name="Picture 2" descr="Lesson2：IPヘッダーとデータ部で構成されるIPパケット | 日経クロステック（xTECH）">
            <a:extLst>
              <a:ext uri="{FF2B5EF4-FFF2-40B4-BE49-F238E27FC236}">
                <a16:creationId xmlns:a16="http://schemas.microsoft.com/office/drawing/2014/main" id="{99BE2F6F-5DE8-94C2-CB44-9C1152FC2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388" y="2188564"/>
            <a:ext cx="9541223" cy="430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B0700EF7-8F5C-F8E9-25C2-1DDA2BBB3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705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53"/>
    </mc:Choice>
    <mc:Fallback xmlns="">
      <p:transition spd="slow" advTm="36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6B5F45-08FA-84F5-486D-8EF43A8A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IP</a:t>
            </a:r>
            <a:r>
              <a:rPr kumimoji="1" lang="ja-JP" altLang="en-US" dirty="0"/>
              <a:t>アドレス</a:t>
            </a:r>
          </a:p>
        </p:txBody>
      </p:sp>
      <p:pic>
        <p:nvPicPr>
          <p:cNvPr id="5122" name="Picture 2" descr="Show how a domain name can alias an IP address">
            <a:extLst>
              <a:ext uri="{FF2B5EF4-FFF2-40B4-BE49-F238E27FC236}">
                <a16:creationId xmlns:a16="http://schemas.microsoft.com/office/drawing/2014/main" id="{40CC363D-5AF1-5456-0096-108CAE38E1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57" y="1995054"/>
            <a:ext cx="7458086" cy="36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CD87DD38-8599-E6A5-B12D-6CB622B23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6207" t="-136207" r="-136207" b="-136207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98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3"/>
    </mc:Choice>
    <mc:Fallback xmlns="">
      <p:transition spd="slow" advTm="1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346</Words>
  <Application>Microsoft Office PowerPoint</Application>
  <PresentationFormat>ワイド画面</PresentationFormat>
  <Paragraphs>73</Paragraphs>
  <Slides>27</Slides>
  <Notes>0</Notes>
  <HiddenSlides>0</HiddenSlides>
  <MMClips>27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YakuHanJPs</vt:lpstr>
      <vt:lpstr>游ゴシック</vt:lpstr>
      <vt:lpstr>游ゴシック Light</vt:lpstr>
      <vt:lpstr>Arial</vt:lpstr>
      <vt:lpstr>Open Sans</vt:lpstr>
      <vt:lpstr>Office テーマ</vt:lpstr>
      <vt:lpstr>情報リテラシー(1)</vt:lpstr>
      <vt:lpstr>インターネットとは？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OSI参照モデル  プロトコルとは？</vt:lpstr>
      <vt:lpstr>IP Internet Protocol</vt:lpstr>
      <vt:lpstr>IPアドレス</vt:lpstr>
      <vt:lpstr>IPアドレス</vt:lpstr>
      <vt:lpstr>PowerPoint プレゼンテーション</vt:lpstr>
      <vt:lpstr>ルーティング route / routing</vt:lpstr>
      <vt:lpstr>TCPとUDP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OSI参照モデル プロトコル</vt:lpstr>
      <vt:lpstr>URI Uniform Resource Identifier  URL Uniform Resource Locator</vt:lpstr>
      <vt:lpstr>スキーム</vt:lpstr>
      <vt:lpstr>ドメイン</vt:lpstr>
      <vt:lpstr>nada-sc.jpでの例</vt:lpstr>
      <vt:lpstr>パス</vt:lpstr>
      <vt:lpstr>フラグメント</vt:lpstr>
      <vt:lpstr>ポートを指定してアクセスする</vt:lpstr>
      <vt:lpstr>base64</vt:lpstr>
      <vt:lpstr>クエリ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情報リテラシー(1)</dc:title>
  <dc:creator>森内　大夢</dc:creator>
  <cp:lastModifiedBy>森内　大夢</cp:lastModifiedBy>
  <cp:revision>20</cp:revision>
  <dcterms:created xsi:type="dcterms:W3CDTF">2023-10-31T23:22:30Z</dcterms:created>
  <dcterms:modified xsi:type="dcterms:W3CDTF">2024-02-08T06:03:11Z</dcterms:modified>
</cp:coreProperties>
</file>